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1.tif>
</file>

<file path=ppt/media/image10.png>
</file>

<file path=ppt/media/image2.png>
</file>

<file path=ppt/media/image2.t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4" name="Shape 134"/>
          <p:cNvSpPr/>
          <p:nvPr>
            <p:ph type="sldImg"/>
          </p:nvPr>
        </p:nvSpPr>
        <p:spPr>
          <a:xfrm>
            <a:off x="1143000" y="685800"/>
            <a:ext cx="4572000" cy="3429000"/>
          </a:xfrm>
          <a:prstGeom prst="rect">
            <a:avLst/>
          </a:prstGeom>
        </p:spPr>
        <p:txBody>
          <a:bodyPr/>
          <a:lstStyle/>
          <a:p>
            <a:pPr/>
          </a:p>
        </p:txBody>
      </p:sp>
      <p:sp>
        <p:nvSpPr>
          <p:cNvPr id="135" name="Shape 13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Shape 139"/>
          <p:cNvSpPr/>
          <p:nvPr>
            <p:ph type="sldImg"/>
          </p:nvPr>
        </p:nvSpPr>
        <p:spPr>
          <a:prstGeom prst="rect">
            <a:avLst/>
          </a:prstGeom>
        </p:spPr>
        <p:txBody>
          <a:bodyPr/>
          <a:lstStyle/>
          <a:p>
            <a:pPr/>
          </a:p>
        </p:txBody>
      </p:sp>
      <p:sp>
        <p:nvSpPr>
          <p:cNvPr id="140" name="Shape 140"/>
          <p:cNvSpPr/>
          <p:nvPr>
            <p:ph type="body" sz="quarter" idx="1"/>
          </p:nvPr>
        </p:nvSpPr>
        <p:spPr>
          <a:prstGeom prst="rect">
            <a:avLst/>
          </a:prstGeom>
        </p:spPr>
        <p:txBody>
          <a:bodyPr/>
          <a:lstStyle>
            <a:lvl1pPr>
              <a:defRPr sz="1000"/>
            </a:lvl1pPr>
          </a:lstStyle>
          <a:p>
            <a:pPr/>
            <a:r>
              <a:t>To orient ourselves, let us take the biggest-picture look at the economic history of the human race possible. The anthropologists tell us that we evolved in the Horn of Africa, becoming "anatomically modern" perhaps 200,000 years ago and "behaviorally modern"--which perhaps means acquiring _language_--less than 100,000 years ago.</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a:p>
        </p:txBody>
      </p:sp>
      <p:sp>
        <p:nvSpPr>
          <p:cNvPr id="166" name="Shape 166"/>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Helvetica"/>
                <a:ea typeface="Helvetica"/>
                <a:cs typeface="Helvetica"/>
                <a:sym typeface="Helvetica"/>
              </a:defRPr>
            </a:lvl1pPr>
          </a:lstStyle>
          <a:p>
            <a:pPr/>
            <a:r>
              <a:t>–Johnny Appleseed</a:t>
            </a:r>
          </a:p>
        </p:txBody>
      </p:sp>
      <p:sp>
        <p:nvSpPr>
          <p:cNvPr id="94" name="“Type a quote here.”"/>
          <p:cNvSpPr txBox="1"/>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812800" y="0"/>
            <a:ext cx="15232066" cy="10160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7" name="Title Text"/>
          <p:cNvSpPr txBox="1"/>
          <p:nvPr>
            <p:ph type="title"/>
          </p:nvPr>
        </p:nvSpPr>
        <p:spPr>
          <a:prstGeom prst="rect">
            <a:avLst/>
          </a:prstGeom>
        </p:spPr>
        <p:txBody>
          <a:bodyPr/>
          <a:lstStyle/>
          <a:p>
            <a:pPr/>
            <a:r>
              <a:t>Title Text</a:t>
            </a:r>
          </a:p>
        </p:txBody>
      </p:sp>
      <p:sp>
        <p:nvSpPr>
          <p:cNvPr id="118"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6" name="Title Text"/>
          <p:cNvSpPr txBox="1"/>
          <p:nvPr>
            <p:ph type="title"/>
          </p:nvPr>
        </p:nvSpPr>
        <p:spPr>
          <a:prstGeom prst="rect">
            <a:avLst/>
          </a:prstGeom>
        </p:spPr>
        <p:txBody>
          <a:bodyPr/>
          <a:lstStyle>
            <a:lvl1pPr defTabSz="584200">
              <a:defRPr>
                <a:solidFill>
                  <a:srgbClr val="800000"/>
                </a:solidFill>
                <a:uFillTx/>
                <a:latin typeface="Helvetica"/>
                <a:ea typeface="Helvetica"/>
                <a:cs typeface="Helvetica"/>
                <a:sym typeface="Helvetica"/>
              </a:defRPr>
            </a:lvl1pPr>
          </a:lstStyle>
          <a:p>
            <a:pPr/>
            <a:r>
              <a:t>Title Text</a:t>
            </a:r>
          </a:p>
        </p:txBody>
      </p:sp>
      <p:sp>
        <p:nvSpPr>
          <p:cNvPr id="12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06550" y="635000"/>
            <a:ext cx="9779000" cy="652272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2717800" y="635000"/>
            <a:ext cx="12357100" cy="8238067"/>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defTabSz="584200">
              <a:defRPr b="0" sz="6000">
                <a:solidFill>
                  <a:srgbClr val="000000"/>
                </a:solidFill>
                <a:uFillTx/>
                <a:latin typeface="+mn-lt"/>
                <a:ea typeface="+mn-ea"/>
                <a:cs typeface="+mn-cs"/>
                <a:sym typeface="Helvetica Light"/>
              </a:defRPr>
            </a:lvl1pPr>
          </a:lstStyle>
          <a:p>
            <a:pPr/>
            <a:r>
              <a:t>Title Text</a:t>
            </a:r>
          </a:p>
        </p:txBody>
      </p:sp>
      <p:sp>
        <p:nvSpPr>
          <p:cNvPr id="40" name="Body Level One…"/>
          <p:cNvSpPr txBox="1"/>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13"/>
          </p:nvPr>
        </p:nvSpPr>
        <p:spPr>
          <a:xfrm>
            <a:off x="4533900" y="2603500"/>
            <a:ext cx="942975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680200" y="5026947"/>
            <a:ext cx="6057901" cy="4040705"/>
          </a:xfrm>
          <a:prstGeom prst="rect">
            <a:avLst/>
          </a:prstGeom>
        </p:spPr>
        <p:txBody>
          <a:bodyPr lIns="91439" tIns="45719" rIns="91439" bIns="45719" anchor="t">
            <a:noAutofit/>
          </a:bodyPr>
          <a:lstStyle/>
          <a:p>
            <a:pPr/>
          </a:p>
        </p:txBody>
      </p:sp>
      <p:sp>
        <p:nvSpPr>
          <p:cNvPr id="84" name="Image"/>
          <p:cNvSpPr/>
          <p:nvPr>
            <p:ph type="pic" sz="quarter" idx="14"/>
          </p:nvPr>
        </p:nvSpPr>
        <p:spPr>
          <a:xfrm>
            <a:off x="6502400" y="886747"/>
            <a:ext cx="5867400" cy="3911601"/>
          </a:xfrm>
          <a:prstGeom prst="rect">
            <a:avLst/>
          </a:prstGeom>
        </p:spPr>
        <p:txBody>
          <a:bodyPr lIns="91439" tIns="45719" rIns="91439" bIns="45719" anchor="t">
            <a:noAutofit/>
          </a:bodyPr>
          <a:lstStyle/>
          <a:p>
            <a:pPr/>
          </a:p>
        </p:txBody>
      </p:sp>
      <p:sp>
        <p:nvSpPr>
          <p:cNvPr id="85" name="Image"/>
          <p:cNvSpPr/>
          <p:nvPr>
            <p:ph type="pic" idx="15"/>
          </p:nvPr>
        </p:nvSpPr>
        <p:spPr>
          <a:xfrm>
            <a:off x="-2374900" y="889000"/>
            <a:ext cx="11976100" cy="7984067"/>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650240" rtl="0" latinLnBrk="0">
        <a:lnSpc>
          <a:spcPct val="100000"/>
        </a:lnSpc>
        <a:spcBef>
          <a:spcPts val="0"/>
        </a:spcBef>
        <a:spcAft>
          <a:spcPts val="0"/>
        </a:spcAft>
        <a:buClrTx/>
        <a:buSzTx/>
        <a:buFontTx/>
        <a:buNone/>
        <a:tabLst/>
        <a:defRPr b="1" baseline="0" cap="none" i="0" spc="0" strike="noStrike" sz="8000" u="none">
          <a:solidFill>
            <a:srgbClr val="000080"/>
          </a:solidFill>
          <a:uFill>
            <a:solidFill>
              <a:srgbClr val="000000"/>
            </a:solidFill>
          </a:uFill>
          <a:latin typeface="+mj-lt"/>
          <a:ea typeface="+mj-ea"/>
          <a:cs typeface="+mj-cs"/>
          <a:sym typeface="Calibri"/>
        </a:defRPr>
      </a:lvl1pPr>
      <a:lvl2pPr marL="0" marR="0" indent="228600" algn="ctr" defTabSz="650240" rtl="0" latinLnBrk="0">
        <a:lnSpc>
          <a:spcPct val="100000"/>
        </a:lnSpc>
        <a:spcBef>
          <a:spcPts val="0"/>
        </a:spcBef>
        <a:spcAft>
          <a:spcPts val="0"/>
        </a:spcAft>
        <a:buClrTx/>
        <a:buSzTx/>
        <a:buFontTx/>
        <a:buNone/>
        <a:tabLst/>
        <a:defRPr b="1" baseline="0" cap="none" i="0" spc="0" strike="noStrike" sz="8000" u="none">
          <a:solidFill>
            <a:srgbClr val="000080"/>
          </a:solidFill>
          <a:uFill>
            <a:solidFill>
              <a:srgbClr val="000000"/>
            </a:solidFill>
          </a:uFill>
          <a:latin typeface="+mj-lt"/>
          <a:ea typeface="+mj-ea"/>
          <a:cs typeface="+mj-cs"/>
          <a:sym typeface="Calibri"/>
        </a:defRPr>
      </a:lvl2pPr>
      <a:lvl3pPr marL="0" marR="0" indent="457200" algn="ctr" defTabSz="650240" rtl="0" latinLnBrk="0">
        <a:lnSpc>
          <a:spcPct val="100000"/>
        </a:lnSpc>
        <a:spcBef>
          <a:spcPts val="0"/>
        </a:spcBef>
        <a:spcAft>
          <a:spcPts val="0"/>
        </a:spcAft>
        <a:buClrTx/>
        <a:buSzTx/>
        <a:buFontTx/>
        <a:buNone/>
        <a:tabLst/>
        <a:defRPr b="1" baseline="0" cap="none" i="0" spc="0" strike="noStrike" sz="8000" u="none">
          <a:solidFill>
            <a:srgbClr val="000080"/>
          </a:solidFill>
          <a:uFill>
            <a:solidFill>
              <a:srgbClr val="000000"/>
            </a:solidFill>
          </a:uFill>
          <a:latin typeface="+mj-lt"/>
          <a:ea typeface="+mj-ea"/>
          <a:cs typeface="+mj-cs"/>
          <a:sym typeface="Calibri"/>
        </a:defRPr>
      </a:lvl3pPr>
      <a:lvl4pPr marL="0" marR="0" indent="685800" algn="ctr" defTabSz="650240" rtl="0" latinLnBrk="0">
        <a:lnSpc>
          <a:spcPct val="100000"/>
        </a:lnSpc>
        <a:spcBef>
          <a:spcPts val="0"/>
        </a:spcBef>
        <a:spcAft>
          <a:spcPts val="0"/>
        </a:spcAft>
        <a:buClrTx/>
        <a:buSzTx/>
        <a:buFontTx/>
        <a:buNone/>
        <a:tabLst/>
        <a:defRPr b="1" baseline="0" cap="none" i="0" spc="0" strike="noStrike" sz="8000" u="none">
          <a:solidFill>
            <a:srgbClr val="000080"/>
          </a:solidFill>
          <a:uFill>
            <a:solidFill>
              <a:srgbClr val="000000"/>
            </a:solidFill>
          </a:uFill>
          <a:latin typeface="+mj-lt"/>
          <a:ea typeface="+mj-ea"/>
          <a:cs typeface="+mj-cs"/>
          <a:sym typeface="Calibri"/>
        </a:defRPr>
      </a:lvl4pPr>
      <a:lvl5pPr marL="0" marR="0" indent="914400" algn="ctr" defTabSz="650240" rtl="0" latinLnBrk="0">
        <a:lnSpc>
          <a:spcPct val="100000"/>
        </a:lnSpc>
        <a:spcBef>
          <a:spcPts val="0"/>
        </a:spcBef>
        <a:spcAft>
          <a:spcPts val="0"/>
        </a:spcAft>
        <a:buClrTx/>
        <a:buSzTx/>
        <a:buFontTx/>
        <a:buNone/>
        <a:tabLst/>
        <a:defRPr b="1" baseline="0" cap="none" i="0" spc="0" strike="noStrike" sz="8000" u="none">
          <a:solidFill>
            <a:srgbClr val="000080"/>
          </a:solidFill>
          <a:uFill>
            <a:solidFill>
              <a:srgbClr val="000000"/>
            </a:solidFill>
          </a:uFill>
          <a:latin typeface="+mj-lt"/>
          <a:ea typeface="+mj-ea"/>
          <a:cs typeface="+mj-cs"/>
          <a:sym typeface="Calibri"/>
        </a:defRPr>
      </a:lvl5pPr>
      <a:lvl6pPr marL="0" marR="0" indent="1143000" algn="ctr" defTabSz="650240" rtl="0" latinLnBrk="0">
        <a:lnSpc>
          <a:spcPct val="100000"/>
        </a:lnSpc>
        <a:spcBef>
          <a:spcPts val="0"/>
        </a:spcBef>
        <a:spcAft>
          <a:spcPts val="0"/>
        </a:spcAft>
        <a:buClrTx/>
        <a:buSzTx/>
        <a:buFontTx/>
        <a:buNone/>
        <a:tabLst/>
        <a:defRPr b="1" baseline="0" cap="none" i="0" spc="0" strike="noStrike" sz="8000" u="none">
          <a:solidFill>
            <a:srgbClr val="000080"/>
          </a:solidFill>
          <a:uFill>
            <a:solidFill>
              <a:srgbClr val="000000"/>
            </a:solidFill>
          </a:uFill>
          <a:latin typeface="+mj-lt"/>
          <a:ea typeface="+mj-ea"/>
          <a:cs typeface="+mj-cs"/>
          <a:sym typeface="Calibri"/>
        </a:defRPr>
      </a:lvl6pPr>
      <a:lvl7pPr marL="0" marR="0" indent="1371600" algn="ctr" defTabSz="650240" rtl="0" latinLnBrk="0">
        <a:lnSpc>
          <a:spcPct val="100000"/>
        </a:lnSpc>
        <a:spcBef>
          <a:spcPts val="0"/>
        </a:spcBef>
        <a:spcAft>
          <a:spcPts val="0"/>
        </a:spcAft>
        <a:buClrTx/>
        <a:buSzTx/>
        <a:buFontTx/>
        <a:buNone/>
        <a:tabLst/>
        <a:defRPr b="1" baseline="0" cap="none" i="0" spc="0" strike="noStrike" sz="8000" u="none">
          <a:solidFill>
            <a:srgbClr val="000080"/>
          </a:solidFill>
          <a:uFill>
            <a:solidFill>
              <a:srgbClr val="000000"/>
            </a:solidFill>
          </a:uFill>
          <a:latin typeface="+mj-lt"/>
          <a:ea typeface="+mj-ea"/>
          <a:cs typeface="+mj-cs"/>
          <a:sym typeface="Calibri"/>
        </a:defRPr>
      </a:lvl7pPr>
      <a:lvl8pPr marL="0" marR="0" indent="1600200" algn="ctr" defTabSz="650240" rtl="0" latinLnBrk="0">
        <a:lnSpc>
          <a:spcPct val="100000"/>
        </a:lnSpc>
        <a:spcBef>
          <a:spcPts val="0"/>
        </a:spcBef>
        <a:spcAft>
          <a:spcPts val="0"/>
        </a:spcAft>
        <a:buClrTx/>
        <a:buSzTx/>
        <a:buFontTx/>
        <a:buNone/>
        <a:tabLst/>
        <a:defRPr b="1" baseline="0" cap="none" i="0" spc="0" strike="noStrike" sz="8000" u="none">
          <a:solidFill>
            <a:srgbClr val="000080"/>
          </a:solidFill>
          <a:uFill>
            <a:solidFill>
              <a:srgbClr val="000000"/>
            </a:solidFill>
          </a:uFill>
          <a:latin typeface="+mj-lt"/>
          <a:ea typeface="+mj-ea"/>
          <a:cs typeface="+mj-cs"/>
          <a:sym typeface="Calibri"/>
        </a:defRPr>
      </a:lvl8pPr>
      <a:lvl9pPr marL="0" marR="0" indent="1828800" algn="ctr" defTabSz="650240" rtl="0" latinLnBrk="0">
        <a:lnSpc>
          <a:spcPct val="100000"/>
        </a:lnSpc>
        <a:spcBef>
          <a:spcPts val="0"/>
        </a:spcBef>
        <a:spcAft>
          <a:spcPts val="0"/>
        </a:spcAft>
        <a:buClrTx/>
        <a:buSzTx/>
        <a:buFontTx/>
        <a:buNone/>
        <a:tabLst/>
        <a:defRPr b="1" baseline="0" cap="none" i="0" spc="0" strike="noStrike" sz="8000" u="none">
          <a:solidFill>
            <a:srgbClr val="000080"/>
          </a:solidFill>
          <a:uFill>
            <a:solidFill>
              <a:srgbClr val="000000"/>
            </a:solidFill>
          </a:uFill>
          <a:latin typeface="+mj-lt"/>
          <a:ea typeface="+mj-ea"/>
          <a:cs typeface="+mj-cs"/>
          <a:sym typeface="Calibri"/>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bradford-delong.com" TargetMode="External"/><Relationship Id="rId4" Type="http://schemas.openxmlformats.org/officeDocument/2006/relationships/hyperlink" Target="mailto:brad.delong@gmail.com" TargetMode="External"/><Relationship Id="rId5" Type="http://schemas.openxmlformats.org/officeDocument/2006/relationships/hyperlink" Target="https://www.icloud.com/keynote/08xK3nq72hgtI4bZ3o-tabvNQ" TargetMode="External"/><Relationship Id="rId6" Type="http://schemas.openxmlformats.org/officeDocument/2006/relationships/hyperlink" Target="http://www.bradford-delong.com/2018/06/lecture-this-is-berkeley.html"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tif"/><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tif"/><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This Is Berkeley:…"/>
          <p:cNvSpPr txBox="1"/>
          <p:nvPr>
            <p:ph type="ctrTitle"/>
          </p:nvPr>
        </p:nvSpPr>
        <p:spPr>
          <a:prstGeom prst="rect">
            <a:avLst/>
          </a:prstGeom>
        </p:spPr>
        <p:txBody>
          <a:bodyPr/>
          <a:lstStyle/>
          <a:p>
            <a:pPr>
              <a:defRPr>
                <a:solidFill>
                  <a:srgbClr val="800000"/>
                </a:solidFill>
              </a:defRPr>
            </a:pPr>
            <a:r>
              <a:t>This Is Berkeley:</a:t>
            </a:r>
          </a:p>
          <a:p>
            <a:pPr>
              <a:defRPr sz="6000">
                <a:solidFill>
                  <a:srgbClr val="800000"/>
                </a:solidFill>
              </a:defRPr>
            </a:pPr>
            <a:r>
              <a:t>The Finest Public University in the World    </a:t>
            </a:r>
          </a:p>
        </p:txBody>
      </p:sp>
      <p:sp>
        <p:nvSpPr>
          <p:cNvPr id="138" name="J. Bradford Delong…"/>
          <p:cNvSpPr txBox="1"/>
          <p:nvPr>
            <p:ph type="subTitle" sz="half" idx="1"/>
          </p:nvPr>
        </p:nvSpPr>
        <p:spPr>
          <a:xfrm>
            <a:off x="1270000" y="5029200"/>
            <a:ext cx="10464800" cy="4174126"/>
          </a:xfrm>
          <a:prstGeom prst="rect">
            <a:avLst/>
          </a:prstGeom>
        </p:spPr>
        <p:txBody>
          <a:bodyPr/>
          <a:lstStyle/>
          <a:p>
            <a:pPr defTabSz="438150">
              <a:defRPr sz="2400"/>
            </a:pPr>
          </a:p>
          <a:p>
            <a:pPr defTabSz="438150">
              <a:defRPr sz="2400"/>
            </a:pPr>
          </a:p>
          <a:p>
            <a:pPr defTabSz="438150">
              <a:defRPr sz="2400"/>
            </a:pPr>
            <a:r>
              <a:t>J. Bradford Delong</a:t>
            </a:r>
          </a:p>
          <a:p>
            <a:pPr defTabSz="438150">
              <a:defRPr sz="2400"/>
            </a:pPr>
            <a:r>
              <a:rPr u="sng">
                <a:hlinkClick r:id="rId3" invalidUrl="" action="" tgtFrame="" tooltip="" history="1" highlightClick="0" endSnd="0"/>
              </a:rPr>
              <a:t>http://bradford-delong.com</a:t>
            </a:r>
          </a:p>
          <a:p>
            <a:pPr defTabSz="438150">
              <a:defRPr sz="2400"/>
            </a:pPr>
            <a:r>
              <a:rPr u="sng">
                <a:hlinkClick r:id="rId4" invalidUrl="" action="" tgtFrame="" tooltip="" history="1" highlightClick="0" endSnd="0"/>
              </a:rPr>
              <a:t>brad.delong@gmail.com</a:t>
            </a:r>
          </a:p>
          <a:p>
            <a:pPr defTabSz="438150">
              <a:defRPr sz="2400"/>
            </a:pPr>
            <a:r>
              <a:t>@delong</a:t>
            </a:r>
          </a:p>
          <a:p>
            <a:pPr defTabSz="438150">
              <a:defRPr sz="2400"/>
            </a:pPr>
          </a:p>
          <a:p>
            <a:pPr defTabSz="438150">
              <a:defRPr sz="2400"/>
            </a:pPr>
            <a:r>
              <a:t>November 2016-12-01</a:t>
            </a:r>
          </a:p>
          <a:p>
            <a:pPr defTabSz="438150">
              <a:defRPr sz="2400"/>
            </a:pPr>
          </a:p>
          <a:p>
            <a:pPr defTabSz="438150">
              <a:defRPr sz="2400"/>
            </a:pPr>
            <a:r>
              <a:t>key: </a:t>
            </a:r>
            <a:r>
              <a:rPr u="sng">
                <a:hlinkClick r:id="rId5" invalidUrl="" action="" tgtFrame="" tooltip="" history="1" highlightClick="0" endSnd="0"/>
              </a:rPr>
              <a:t>https://www.icloud.com/keynote/08xK3nq72hgtI4bZ3o-tabvNQ</a:t>
            </a:r>
          </a:p>
          <a:p>
            <a:pPr defTabSz="438150">
              <a:defRPr sz="2400"/>
            </a:pPr>
            <a:r>
              <a:t>html: </a:t>
            </a:r>
            <a:r>
              <a:rPr u="sng">
                <a:hlinkClick r:id="rId6" invalidUrl="" action="" tgtFrame="" tooltip="" history="1" highlightClick="0" endSnd="0"/>
              </a:rPr>
              <a:t>http://www.bradford-delong.com/2018/06/lecture-this-is-berkeley.html</a:t>
            </a:r>
            <a:r>
              <a:t> </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In my extended family, three people who were, are, or look like they are headed for not the top 1% but the top 0.1%……"/>
          <p:cNvSpPr txBox="1"/>
          <p:nvPr>
            <p:ph type="body" sz="half" idx="1"/>
          </p:nvPr>
        </p:nvSpPr>
        <p:spPr>
          <a:xfrm>
            <a:off x="144877" y="7115321"/>
            <a:ext cx="12715046" cy="2092180"/>
          </a:xfrm>
          <a:prstGeom prst="rect">
            <a:avLst/>
          </a:prstGeom>
        </p:spPr>
        <p:txBody>
          <a:bodyPr anchor="t"/>
          <a:lstStyle/>
          <a:p>
            <a:pPr marL="253364" indent="-253364" defTabSz="332993">
              <a:spcBef>
                <a:spcPts val="1000"/>
              </a:spcBef>
              <a:defRPr sz="2052">
                <a:latin typeface="Times New Roman"/>
                <a:ea typeface="Times New Roman"/>
                <a:cs typeface="Times New Roman"/>
                <a:sym typeface="Times New Roman"/>
              </a:defRPr>
            </a:pPr>
            <a:r>
              <a:t>In my extended family, three people who were, are, or look like they are headed for not the top 1% but the top 0.1%…</a:t>
            </a:r>
          </a:p>
          <a:p>
            <a:pPr marL="253364" indent="-253364" defTabSz="332993">
              <a:spcBef>
                <a:spcPts val="1000"/>
              </a:spcBef>
              <a:defRPr sz="2052">
                <a:latin typeface="Times New Roman"/>
                <a:ea typeface="Times New Roman"/>
                <a:cs typeface="Times New Roman"/>
                <a:sym typeface="Times New Roman"/>
              </a:defRPr>
            </a:pPr>
            <a:r>
              <a:t>Industries:</a:t>
            </a:r>
          </a:p>
          <a:p>
            <a:pPr lvl="1" marL="506729" indent="-253364" defTabSz="332993">
              <a:spcBef>
                <a:spcPts val="1000"/>
              </a:spcBef>
              <a:defRPr sz="2052">
                <a:latin typeface="Times New Roman"/>
                <a:ea typeface="Times New Roman"/>
                <a:cs typeface="Times New Roman"/>
                <a:sym typeface="Times New Roman"/>
              </a:defRPr>
            </a:pPr>
            <a:r>
              <a:t>construction and chemical engineering (ultimately pollution control)</a:t>
            </a:r>
          </a:p>
          <a:p>
            <a:pPr lvl="1" marL="506729" indent="-253364" defTabSz="332993">
              <a:spcBef>
                <a:spcPts val="1000"/>
              </a:spcBef>
              <a:defRPr sz="2052">
                <a:latin typeface="Times New Roman"/>
                <a:ea typeface="Times New Roman"/>
                <a:cs typeface="Times New Roman"/>
                <a:sym typeface="Times New Roman"/>
              </a:defRPr>
            </a:pPr>
            <a:r>
              <a:t>“smart money” on Wall Street managing the flow of financing of investment,</a:t>
            </a:r>
          </a:p>
          <a:p>
            <a:pPr lvl="1" marL="506729" indent="-253364" defTabSz="332993">
              <a:spcBef>
                <a:spcPts val="1000"/>
              </a:spcBef>
              <a:defRPr sz="2052">
                <a:latin typeface="Times New Roman"/>
                <a:ea typeface="Times New Roman"/>
                <a:cs typeface="Times New Roman"/>
                <a:sym typeface="Times New Roman"/>
              </a:defRPr>
            </a:pPr>
            <a:r>
              <a:t>“the industry” as they call it in LA…</a:t>
            </a:r>
          </a:p>
        </p:txBody>
      </p:sp>
      <p:sp>
        <p:nvSpPr>
          <p:cNvPr id="187" name="It is Not the “Technical” Training That Is the Most Valuable"/>
          <p:cNvSpPr txBox="1"/>
          <p:nvPr>
            <p:ph type="title"/>
          </p:nvPr>
        </p:nvSpPr>
        <p:spPr>
          <a:xfrm>
            <a:off x="152400" y="-109515"/>
            <a:ext cx="12700000" cy="1528224"/>
          </a:xfrm>
          <a:prstGeom prst="rect">
            <a:avLst/>
          </a:prstGeom>
        </p:spPr>
        <p:txBody>
          <a:bodyPr/>
          <a:lstStyle>
            <a:lvl1pPr defTabSz="274574">
              <a:defRPr sz="4700">
                <a:solidFill>
                  <a:srgbClr val="000080"/>
                </a:solidFill>
              </a:defRPr>
            </a:lvl1pPr>
          </a:lstStyle>
          <a:p>
            <a:pPr/>
            <a:r>
              <a:t>It is Not the “Technical” Training That Is the Most Valuable</a:t>
            </a:r>
          </a:p>
        </p:txBody>
      </p:sp>
      <p:pic>
        <p:nvPicPr>
          <p:cNvPr id="188" name="Image" descr="Image"/>
          <p:cNvPicPr>
            <a:picLocks noChangeAspect="0"/>
          </p:cNvPicPr>
          <p:nvPr/>
        </p:nvPicPr>
        <p:blipFill>
          <a:blip r:embed="rId3">
            <a:extLst/>
          </a:blip>
          <a:srcRect l="0" t="0" r="0" b="21142"/>
          <a:stretch>
            <a:fillRect/>
          </a:stretch>
        </p:blipFill>
        <p:spPr>
          <a:xfrm>
            <a:off x="580769" y="3012834"/>
            <a:ext cx="3901441" cy="4050277"/>
          </a:xfrm>
          <a:prstGeom prst="rect">
            <a:avLst/>
          </a:prstGeom>
          <a:ln w="12700">
            <a:miter lim="400000"/>
          </a:ln>
        </p:spPr>
      </p:pic>
      <p:pic>
        <p:nvPicPr>
          <p:cNvPr id="189" name="chris_delong_-_Google_Search.png" descr="chris_delong_-_Google_Search.png"/>
          <p:cNvPicPr>
            <a:picLocks noChangeAspect="0"/>
          </p:cNvPicPr>
          <p:nvPr/>
        </p:nvPicPr>
        <p:blipFill>
          <a:blip r:embed="rId4">
            <a:extLst/>
          </a:blip>
          <a:srcRect l="0" t="0" r="0" b="20998"/>
          <a:stretch>
            <a:fillRect/>
          </a:stretch>
        </p:blipFill>
        <p:spPr>
          <a:xfrm>
            <a:off x="4513579" y="3022199"/>
            <a:ext cx="3901442" cy="4057658"/>
          </a:xfrm>
          <a:prstGeom prst="rect">
            <a:avLst/>
          </a:prstGeom>
          <a:ln w="12700">
            <a:miter lim="400000"/>
          </a:ln>
        </p:spPr>
      </p:pic>
      <p:pic>
        <p:nvPicPr>
          <p:cNvPr id="190" name="Air_pollution_in_thermal_power_plants.png" descr="Air_pollution_in_thermal_power_plants.png"/>
          <p:cNvPicPr>
            <a:picLocks noChangeAspect="0"/>
          </p:cNvPicPr>
          <p:nvPr/>
        </p:nvPicPr>
        <p:blipFill>
          <a:blip r:embed="rId5">
            <a:extLst/>
          </a:blip>
          <a:srcRect l="0" t="0" r="0" b="53439"/>
          <a:stretch>
            <a:fillRect/>
          </a:stretch>
        </p:blipFill>
        <p:spPr>
          <a:xfrm>
            <a:off x="8457478" y="1403336"/>
            <a:ext cx="3895361" cy="1600807"/>
          </a:xfrm>
          <a:prstGeom prst="rect">
            <a:avLst/>
          </a:prstGeom>
          <a:ln w="12700">
            <a:miter lim="400000"/>
          </a:ln>
        </p:spPr>
      </p:pic>
      <p:pic>
        <p:nvPicPr>
          <p:cNvPr id="191" name="Image" descr="Image"/>
          <p:cNvPicPr>
            <a:picLocks noChangeAspect="1"/>
          </p:cNvPicPr>
          <p:nvPr/>
        </p:nvPicPr>
        <p:blipFill>
          <a:blip r:embed="rId6">
            <a:extLst/>
          </a:blip>
          <a:srcRect l="0" t="0" r="0" b="21306"/>
          <a:stretch>
            <a:fillRect/>
          </a:stretch>
        </p:blipFill>
        <p:spPr>
          <a:xfrm>
            <a:off x="8458009" y="3023276"/>
            <a:ext cx="3897588" cy="4041865"/>
          </a:xfrm>
          <a:prstGeom prst="rect">
            <a:avLst/>
          </a:prstGeom>
          <a:ln w="12700">
            <a:miter lim="400000"/>
          </a:ln>
        </p:spPr>
      </p:pic>
      <p:pic>
        <p:nvPicPr>
          <p:cNvPr id="192" name="Image" descr="Image"/>
          <p:cNvPicPr>
            <a:picLocks noChangeAspect="1"/>
          </p:cNvPicPr>
          <p:nvPr/>
        </p:nvPicPr>
        <p:blipFill>
          <a:blip r:embed="rId7">
            <a:extLst/>
          </a:blip>
          <a:srcRect l="0" t="0" r="0" b="27487"/>
          <a:stretch>
            <a:fillRect/>
          </a:stretch>
        </p:blipFill>
        <p:spPr>
          <a:xfrm>
            <a:off x="591906" y="1413173"/>
            <a:ext cx="3879008" cy="1652814"/>
          </a:xfrm>
          <a:prstGeom prst="rect">
            <a:avLst/>
          </a:prstGeom>
          <a:ln w="12700">
            <a:miter lim="400000"/>
          </a:ln>
        </p:spPr>
      </p:pic>
      <p:pic>
        <p:nvPicPr>
          <p:cNvPr id="193" name="Image" descr="Image"/>
          <p:cNvPicPr>
            <a:picLocks noChangeAspect="1"/>
          </p:cNvPicPr>
          <p:nvPr/>
        </p:nvPicPr>
        <p:blipFill>
          <a:blip r:embed="rId8">
            <a:extLst/>
          </a:blip>
          <a:stretch>
            <a:fillRect/>
          </a:stretch>
        </p:blipFill>
        <p:spPr>
          <a:xfrm>
            <a:off x="4513579" y="1415181"/>
            <a:ext cx="3901283" cy="1501549"/>
          </a:xfrm>
          <a:prstGeom prst="rect">
            <a:avLst/>
          </a:prstGeom>
          <a:ln w="12700">
            <a:miter lim="400000"/>
          </a:ln>
        </p:spPr>
      </p:pic>
      <p:pic>
        <p:nvPicPr>
          <p:cNvPr id="194" name="Image" descr="Image"/>
          <p:cNvPicPr>
            <a:picLocks noChangeAspect="1"/>
          </p:cNvPicPr>
          <p:nvPr/>
        </p:nvPicPr>
        <p:blipFill>
          <a:blip r:embed="rId9">
            <a:extLst/>
          </a:blip>
          <a:stretch>
            <a:fillRect/>
          </a:stretch>
        </p:blipFill>
        <p:spPr>
          <a:xfrm>
            <a:off x="4513579" y="2743331"/>
            <a:ext cx="3901283" cy="243397"/>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What was valuable?:…"/>
          <p:cNvSpPr txBox="1"/>
          <p:nvPr>
            <p:ph type="body" sz="half" idx="1"/>
          </p:nvPr>
        </p:nvSpPr>
        <p:spPr>
          <a:xfrm>
            <a:off x="144877" y="7115321"/>
            <a:ext cx="12715046" cy="2092180"/>
          </a:xfrm>
          <a:prstGeom prst="rect">
            <a:avLst/>
          </a:prstGeom>
        </p:spPr>
        <p:txBody>
          <a:bodyPr anchor="t"/>
          <a:lstStyle/>
          <a:p>
            <a:pPr marL="311150" indent="-311150" defTabSz="408940">
              <a:spcBef>
                <a:spcPts val="1200"/>
              </a:spcBef>
              <a:defRPr sz="2520">
                <a:latin typeface="Times New Roman"/>
                <a:ea typeface="Times New Roman"/>
                <a:cs typeface="Times New Roman"/>
                <a:sym typeface="Times New Roman"/>
              </a:defRPr>
            </a:pPr>
            <a:r>
              <a:t>What was valuable?:</a:t>
            </a:r>
          </a:p>
          <a:p>
            <a:pPr lvl="1" marL="622300" indent="-311150" defTabSz="408940">
              <a:spcBef>
                <a:spcPts val="1200"/>
              </a:spcBef>
              <a:defRPr sz="2520">
                <a:latin typeface="Times New Roman"/>
                <a:ea typeface="Times New Roman"/>
                <a:cs typeface="Times New Roman"/>
                <a:sym typeface="Times New Roman"/>
              </a:defRPr>
            </a:pPr>
            <a:r>
              <a:t>learning how to deal socially as a (relative) outsider at Harvard in the 1920s, </a:t>
            </a:r>
          </a:p>
          <a:p>
            <a:pPr lvl="1" marL="622300" indent="-311150" defTabSz="408940">
              <a:spcBef>
                <a:spcPts val="1200"/>
              </a:spcBef>
              <a:defRPr sz="2520">
                <a:latin typeface="Times New Roman"/>
                <a:ea typeface="Times New Roman"/>
                <a:cs typeface="Times New Roman"/>
                <a:sym typeface="Times New Roman"/>
              </a:defRPr>
            </a:pPr>
            <a:r>
              <a:t>historical-critical source analysis in the 1980s, </a:t>
            </a:r>
          </a:p>
          <a:p>
            <a:pPr lvl="1" marL="622300" indent="-311150" defTabSz="408940">
              <a:spcBef>
                <a:spcPts val="1200"/>
              </a:spcBef>
              <a:defRPr sz="2520">
                <a:latin typeface="Times New Roman"/>
                <a:ea typeface="Times New Roman"/>
                <a:cs typeface="Times New Roman"/>
                <a:sym typeface="Times New Roman"/>
              </a:defRPr>
            </a:pPr>
            <a:r>
              <a:t>messing around with Dartmouth AV in the 1990s</a:t>
            </a:r>
          </a:p>
        </p:txBody>
      </p:sp>
      <p:sp>
        <p:nvSpPr>
          <p:cNvPr id="199" name="It is Not the “Technical” Training That Is the Most Valuable"/>
          <p:cNvSpPr txBox="1"/>
          <p:nvPr>
            <p:ph type="title"/>
          </p:nvPr>
        </p:nvSpPr>
        <p:spPr>
          <a:xfrm>
            <a:off x="152400" y="-109515"/>
            <a:ext cx="12700000" cy="1528224"/>
          </a:xfrm>
          <a:prstGeom prst="rect">
            <a:avLst/>
          </a:prstGeom>
        </p:spPr>
        <p:txBody>
          <a:bodyPr/>
          <a:lstStyle>
            <a:lvl1pPr defTabSz="274574">
              <a:defRPr sz="4700">
                <a:solidFill>
                  <a:srgbClr val="000080"/>
                </a:solidFill>
              </a:defRPr>
            </a:lvl1pPr>
          </a:lstStyle>
          <a:p>
            <a:pPr/>
            <a:r>
              <a:t>It is Not the “Technical” Training That Is the Most Valuable</a:t>
            </a:r>
          </a:p>
        </p:txBody>
      </p:sp>
      <p:pic>
        <p:nvPicPr>
          <p:cNvPr id="200" name="Image" descr="Image"/>
          <p:cNvPicPr>
            <a:picLocks noChangeAspect="0"/>
          </p:cNvPicPr>
          <p:nvPr/>
        </p:nvPicPr>
        <p:blipFill>
          <a:blip r:embed="rId3">
            <a:extLst/>
          </a:blip>
          <a:srcRect l="0" t="0" r="0" b="21142"/>
          <a:stretch>
            <a:fillRect/>
          </a:stretch>
        </p:blipFill>
        <p:spPr>
          <a:xfrm>
            <a:off x="580769" y="3012834"/>
            <a:ext cx="3901441" cy="4050277"/>
          </a:xfrm>
          <a:prstGeom prst="rect">
            <a:avLst/>
          </a:prstGeom>
          <a:ln w="12700">
            <a:miter lim="400000"/>
          </a:ln>
        </p:spPr>
      </p:pic>
      <p:pic>
        <p:nvPicPr>
          <p:cNvPr id="201" name="chris_delong_-_Google_Search.png" descr="chris_delong_-_Google_Search.png"/>
          <p:cNvPicPr>
            <a:picLocks noChangeAspect="0"/>
          </p:cNvPicPr>
          <p:nvPr/>
        </p:nvPicPr>
        <p:blipFill>
          <a:blip r:embed="rId4">
            <a:extLst/>
          </a:blip>
          <a:srcRect l="0" t="0" r="0" b="20998"/>
          <a:stretch>
            <a:fillRect/>
          </a:stretch>
        </p:blipFill>
        <p:spPr>
          <a:xfrm>
            <a:off x="4513579" y="3022199"/>
            <a:ext cx="3901442" cy="4057658"/>
          </a:xfrm>
          <a:prstGeom prst="rect">
            <a:avLst/>
          </a:prstGeom>
          <a:ln w="12700">
            <a:miter lim="400000"/>
          </a:ln>
        </p:spPr>
      </p:pic>
      <p:pic>
        <p:nvPicPr>
          <p:cNvPr id="202" name="Air_pollution_in_thermal_power_plants.png" descr="Air_pollution_in_thermal_power_plants.png"/>
          <p:cNvPicPr>
            <a:picLocks noChangeAspect="0"/>
          </p:cNvPicPr>
          <p:nvPr/>
        </p:nvPicPr>
        <p:blipFill>
          <a:blip r:embed="rId5">
            <a:extLst/>
          </a:blip>
          <a:srcRect l="0" t="0" r="0" b="53439"/>
          <a:stretch>
            <a:fillRect/>
          </a:stretch>
        </p:blipFill>
        <p:spPr>
          <a:xfrm>
            <a:off x="8457478" y="1403336"/>
            <a:ext cx="3895361" cy="1600807"/>
          </a:xfrm>
          <a:prstGeom prst="rect">
            <a:avLst/>
          </a:prstGeom>
          <a:ln w="12700">
            <a:miter lim="400000"/>
          </a:ln>
        </p:spPr>
      </p:pic>
      <p:pic>
        <p:nvPicPr>
          <p:cNvPr id="203" name="Image" descr="Image"/>
          <p:cNvPicPr>
            <a:picLocks noChangeAspect="1"/>
          </p:cNvPicPr>
          <p:nvPr/>
        </p:nvPicPr>
        <p:blipFill>
          <a:blip r:embed="rId6">
            <a:extLst/>
          </a:blip>
          <a:srcRect l="0" t="0" r="0" b="21306"/>
          <a:stretch>
            <a:fillRect/>
          </a:stretch>
        </p:blipFill>
        <p:spPr>
          <a:xfrm>
            <a:off x="8458009" y="3023276"/>
            <a:ext cx="3897588" cy="4041865"/>
          </a:xfrm>
          <a:prstGeom prst="rect">
            <a:avLst/>
          </a:prstGeom>
          <a:ln w="12700">
            <a:miter lim="400000"/>
          </a:ln>
        </p:spPr>
      </p:pic>
      <p:pic>
        <p:nvPicPr>
          <p:cNvPr id="204" name="Image" descr="Image"/>
          <p:cNvPicPr>
            <a:picLocks noChangeAspect="1"/>
          </p:cNvPicPr>
          <p:nvPr/>
        </p:nvPicPr>
        <p:blipFill>
          <a:blip r:embed="rId7">
            <a:extLst/>
          </a:blip>
          <a:srcRect l="0" t="0" r="0" b="27487"/>
          <a:stretch>
            <a:fillRect/>
          </a:stretch>
        </p:blipFill>
        <p:spPr>
          <a:xfrm>
            <a:off x="591906" y="1413173"/>
            <a:ext cx="3879008" cy="1652814"/>
          </a:xfrm>
          <a:prstGeom prst="rect">
            <a:avLst/>
          </a:prstGeom>
          <a:ln w="12700">
            <a:miter lim="400000"/>
          </a:ln>
        </p:spPr>
      </p:pic>
      <p:pic>
        <p:nvPicPr>
          <p:cNvPr id="205" name="Image" descr="Image"/>
          <p:cNvPicPr>
            <a:picLocks noChangeAspect="1"/>
          </p:cNvPicPr>
          <p:nvPr/>
        </p:nvPicPr>
        <p:blipFill>
          <a:blip r:embed="rId8">
            <a:extLst/>
          </a:blip>
          <a:stretch>
            <a:fillRect/>
          </a:stretch>
        </p:blipFill>
        <p:spPr>
          <a:xfrm>
            <a:off x="4513579" y="1415181"/>
            <a:ext cx="3901283" cy="1501549"/>
          </a:xfrm>
          <a:prstGeom prst="rect">
            <a:avLst/>
          </a:prstGeom>
          <a:ln w="12700">
            <a:miter lim="400000"/>
          </a:ln>
        </p:spPr>
      </p:pic>
      <p:pic>
        <p:nvPicPr>
          <p:cNvPr id="206" name="Image" descr="Image"/>
          <p:cNvPicPr>
            <a:picLocks noChangeAspect="1"/>
          </p:cNvPicPr>
          <p:nvPr/>
        </p:nvPicPr>
        <p:blipFill>
          <a:blip r:embed="rId9">
            <a:extLst/>
          </a:blip>
          <a:stretch>
            <a:fillRect/>
          </a:stretch>
        </p:blipFill>
        <p:spPr>
          <a:xfrm>
            <a:off x="4513579" y="2743331"/>
            <a:ext cx="3901283" cy="243397"/>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Catch Our Breath…"/>
          <p:cNvSpPr txBox="1"/>
          <p:nvPr>
            <p:ph type="title"/>
          </p:nvPr>
        </p:nvSpPr>
        <p:spPr>
          <a:xfrm>
            <a:off x="952500" y="444500"/>
            <a:ext cx="11099800" cy="1270000"/>
          </a:xfrm>
          <a:prstGeom prst="rect">
            <a:avLst/>
          </a:prstGeom>
        </p:spPr>
        <p:txBody>
          <a:bodyPr/>
          <a:lstStyle>
            <a:lvl1pPr defTabSz="617727">
              <a:defRPr sz="7600"/>
            </a:lvl1pPr>
          </a:lstStyle>
          <a:p>
            <a:pPr/>
            <a:r>
              <a:t>Catch Our Breath…</a:t>
            </a:r>
          </a:p>
        </p:txBody>
      </p:sp>
      <p:sp>
        <p:nvSpPr>
          <p:cNvPr id="211" name="Comments?…"/>
          <p:cNvSpPr txBox="1"/>
          <p:nvPr>
            <p:ph type="body" sz="half" idx="1"/>
          </p:nvPr>
        </p:nvSpPr>
        <p:spPr>
          <a:xfrm>
            <a:off x="952500" y="1714500"/>
            <a:ext cx="4051300" cy="6985000"/>
          </a:xfrm>
          <a:prstGeom prst="rect">
            <a:avLst/>
          </a:prstGeom>
        </p:spPr>
        <p:txBody>
          <a:bodyPr anchor="t"/>
          <a:lstStyle/>
          <a:p>
            <a:pPr>
              <a:spcBef>
                <a:spcPts val="1200"/>
              </a:spcBef>
            </a:pPr>
            <a:r>
              <a:t>Comments?</a:t>
            </a:r>
          </a:p>
          <a:p>
            <a:pPr>
              <a:spcBef>
                <a:spcPts val="1200"/>
              </a:spcBef>
            </a:pPr>
            <a:r>
              <a:t>Questions?</a:t>
            </a:r>
          </a:p>
          <a:p>
            <a:pPr>
              <a:spcBef>
                <a:spcPts val="1200"/>
              </a:spcBef>
            </a:pPr>
            <a:r>
              <a:t>What's next?</a:t>
            </a:r>
          </a:p>
        </p:txBody>
      </p:sp>
      <p:pic>
        <p:nvPicPr>
          <p:cNvPr id="212" name="Image" descr="Image"/>
          <p:cNvPicPr>
            <a:picLocks noChangeAspect="1"/>
          </p:cNvPicPr>
          <p:nvPr/>
        </p:nvPicPr>
        <p:blipFill>
          <a:blip r:embed="rId2">
            <a:extLst/>
          </a:blip>
          <a:stretch>
            <a:fillRect/>
          </a:stretch>
        </p:blipFill>
        <p:spPr>
          <a:xfrm>
            <a:off x="4999087" y="1714500"/>
            <a:ext cx="7053214" cy="6985000"/>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This Is Berkeley!"/>
          <p:cNvSpPr txBox="1"/>
          <p:nvPr>
            <p:ph type="title" idx="4294967295"/>
          </p:nvPr>
        </p:nvSpPr>
        <p:spPr>
          <a:xfrm>
            <a:off x="943840" y="-28505"/>
            <a:ext cx="11099801" cy="1270001"/>
          </a:xfrm>
          <a:prstGeom prst="rect">
            <a:avLst/>
          </a:prstGeom>
        </p:spPr>
        <p:txBody>
          <a:bodyPr lIns="65023" tIns="65023" rIns="65023" bIns="65023"/>
          <a:lstStyle>
            <a:lvl1pPr defTabSz="604723">
              <a:defRPr sz="7440">
                <a:solidFill>
                  <a:srgbClr val="800000"/>
                </a:solidFill>
                <a:latin typeface="Helvetica"/>
                <a:ea typeface="Helvetica"/>
                <a:cs typeface="Helvetica"/>
                <a:sym typeface="Helvetica"/>
              </a:defRPr>
            </a:lvl1pPr>
          </a:lstStyle>
          <a:p>
            <a:pPr/>
            <a:r>
              <a:t>This Is Berkeley!</a:t>
            </a:r>
          </a:p>
        </p:txBody>
      </p:sp>
      <p:pic>
        <p:nvPicPr>
          <p:cNvPr id="143" name="Berkeley.png" descr="Berkeley.png"/>
          <p:cNvPicPr>
            <a:picLocks noChangeAspect="1"/>
          </p:cNvPicPr>
          <p:nvPr/>
        </p:nvPicPr>
        <p:blipFill>
          <a:blip r:embed="rId2">
            <a:extLst/>
          </a:blip>
          <a:stretch>
            <a:fillRect/>
          </a:stretch>
        </p:blipFill>
        <p:spPr>
          <a:xfrm>
            <a:off x="943840" y="1660595"/>
            <a:ext cx="11099801" cy="7399867"/>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his is the University of California at Berkeley…"/>
          <p:cNvSpPr txBox="1"/>
          <p:nvPr>
            <p:ph type="body" idx="1"/>
          </p:nvPr>
        </p:nvSpPr>
        <p:spPr>
          <a:xfrm>
            <a:off x="144877" y="1600579"/>
            <a:ext cx="8038246" cy="7767734"/>
          </a:xfrm>
          <a:prstGeom prst="rect">
            <a:avLst/>
          </a:prstGeom>
        </p:spPr>
        <p:txBody>
          <a:bodyPr anchor="t"/>
          <a:lstStyle/>
          <a:p>
            <a:pPr marL="435609" indent="-435609" defTabSz="572516">
              <a:spcBef>
                <a:spcPts val="1700"/>
              </a:spcBef>
              <a:defRPr sz="3528">
                <a:latin typeface="Times New Roman"/>
                <a:ea typeface="Times New Roman"/>
                <a:cs typeface="Times New Roman"/>
                <a:sym typeface="Times New Roman"/>
              </a:defRPr>
            </a:pPr>
            <a:r>
              <a:t>This is the University of California at Berkeley</a:t>
            </a:r>
          </a:p>
          <a:p>
            <a:pPr lvl="1" marL="871219" indent="-435609" defTabSz="572516">
              <a:spcBef>
                <a:spcPts val="1700"/>
              </a:spcBef>
              <a:defRPr sz="3528">
                <a:latin typeface="Times New Roman"/>
                <a:ea typeface="Times New Roman"/>
                <a:cs typeface="Times New Roman"/>
                <a:sym typeface="Times New Roman"/>
              </a:defRPr>
            </a:pPr>
            <a:r>
              <a:t>Certainly the finest public university in the world</a:t>
            </a:r>
          </a:p>
          <a:p>
            <a:pPr lvl="1" marL="871219" indent="-435609" defTabSz="572516">
              <a:spcBef>
                <a:spcPts val="1700"/>
              </a:spcBef>
              <a:defRPr sz="3528">
                <a:latin typeface="Times New Roman"/>
                <a:ea typeface="Times New Roman"/>
                <a:cs typeface="Times New Roman"/>
                <a:sym typeface="Times New Roman"/>
              </a:defRPr>
            </a:pPr>
            <a:r>
              <a:t>Perhaps the finest university in the world</a:t>
            </a:r>
          </a:p>
          <a:p>
            <a:pPr marL="435609" indent="-435609" defTabSz="572516">
              <a:spcBef>
                <a:spcPts val="1700"/>
              </a:spcBef>
              <a:defRPr sz="3528">
                <a:latin typeface="Times New Roman"/>
                <a:ea typeface="Times New Roman"/>
                <a:cs typeface="Times New Roman"/>
                <a:sym typeface="Times New Roman"/>
              </a:defRPr>
            </a:pPr>
            <a:r>
              <a:t>Lots of opportunities here</a:t>
            </a:r>
          </a:p>
          <a:p>
            <a:pPr lvl="1" marL="871219" indent="-435609" defTabSz="572516">
              <a:spcBef>
                <a:spcPts val="1700"/>
              </a:spcBef>
              <a:defRPr sz="3528">
                <a:latin typeface="Times New Roman"/>
                <a:ea typeface="Times New Roman"/>
                <a:cs typeface="Times New Roman"/>
                <a:sym typeface="Times New Roman"/>
              </a:defRPr>
            </a:pPr>
            <a:r>
              <a:t>Others could be in your seats</a:t>
            </a:r>
          </a:p>
          <a:p>
            <a:pPr lvl="1" marL="871219" indent="-435609" defTabSz="572516">
              <a:spcBef>
                <a:spcPts val="1700"/>
              </a:spcBef>
              <a:defRPr sz="3528">
                <a:latin typeface="Times New Roman"/>
                <a:ea typeface="Times New Roman"/>
                <a:cs typeface="Times New Roman"/>
                <a:sym typeface="Times New Roman"/>
              </a:defRPr>
            </a:pPr>
            <a:r>
              <a:t>They would take advantage of the opportunities here</a:t>
            </a:r>
          </a:p>
          <a:p>
            <a:pPr marL="435609" indent="-435609" defTabSz="572516">
              <a:spcBef>
                <a:spcPts val="1700"/>
              </a:spcBef>
              <a:defRPr sz="3528">
                <a:latin typeface="Times New Roman"/>
                <a:ea typeface="Times New Roman"/>
                <a:cs typeface="Times New Roman"/>
                <a:sym typeface="Times New Roman"/>
              </a:defRPr>
            </a:pPr>
            <a:r>
              <a:t>DON’T WASTE YOUR OPPORTUNITY HERE!!</a:t>
            </a:r>
          </a:p>
        </p:txBody>
      </p:sp>
      <p:sp>
        <p:nvSpPr>
          <p:cNvPr id="146" name="You Are Lucky to Be Here"/>
          <p:cNvSpPr txBox="1"/>
          <p:nvPr>
            <p:ph type="title"/>
          </p:nvPr>
        </p:nvSpPr>
        <p:spPr>
          <a:xfrm>
            <a:off x="152400" y="15531"/>
            <a:ext cx="12700000" cy="1587501"/>
          </a:xfrm>
          <a:prstGeom prst="rect">
            <a:avLst/>
          </a:prstGeom>
        </p:spPr>
        <p:txBody>
          <a:bodyPr/>
          <a:lstStyle>
            <a:lvl1pPr defTabSz="473201">
              <a:defRPr sz="8100">
                <a:solidFill>
                  <a:srgbClr val="000080"/>
                </a:solidFill>
              </a:defRPr>
            </a:lvl1pPr>
          </a:lstStyle>
          <a:p>
            <a:pPr/>
            <a:r>
              <a:t>You Are Lucky to Be Here</a:t>
            </a:r>
          </a:p>
        </p:txBody>
      </p:sp>
      <p:pic>
        <p:nvPicPr>
          <p:cNvPr id="147" name="“Continue_down_your_mistaken_path”__2001__A_SPACE_ODYSSEY__1968____The-Solute.jpg" descr="“Continue_down_your_mistaken_path”__2001__A_SPACE_ODYSSEY__1968____The-Solute.jpg"/>
          <p:cNvPicPr>
            <a:picLocks noChangeAspect="1"/>
          </p:cNvPicPr>
          <p:nvPr/>
        </p:nvPicPr>
        <p:blipFill>
          <a:blip r:embed="rId3">
            <a:extLst/>
          </a:blip>
          <a:srcRect l="0" t="0" r="35409" b="0"/>
          <a:stretch>
            <a:fillRect/>
          </a:stretch>
        </p:blipFill>
        <p:spPr>
          <a:xfrm>
            <a:off x="8229934" y="1579989"/>
            <a:ext cx="4605696" cy="788521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We go fast here…"/>
          <p:cNvSpPr txBox="1"/>
          <p:nvPr>
            <p:ph type="body" idx="1"/>
          </p:nvPr>
        </p:nvSpPr>
        <p:spPr>
          <a:xfrm>
            <a:off x="176426" y="1537072"/>
            <a:ext cx="8038246" cy="7767734"/>
          </a:xfrm>
          <a:prstGeom prst="rect">
            <a:avLst/>
          </a:prstGeom>
        </p:spPr>
        <p:txBody>
          <a:bodyPr anchor="t"/>
          <a:lstStyle/>
          <a:p>
            <a:pPr>
              <a:spcBef>
                <a:spcPts val="1800"/>
              </a:spcBef>
              <a:defRPr>
                <a:latin typeface="Times New Roman"/>
                <a:ea typeface="Times New Roman"/>
                <a:cs typeface="Times New Roman"/>
                <a:sym typeface="Times New Roman"/>
              </a:defRPr>
            </a:pPr>
            <a:r>
              <a:t>We go fast here</a:t>
            </a:r>
          </a:p>
          <a:p>
            <a:pPr>
              <a:spcBef>
                <a:spcPts val="1800"/>
              </a:spcBef>
              <a:defRPr>
                <a:latin typeface="Times New Roman"/>
                <a:ea typeface="Times New Roman"/>
                <a:cs typeface="Times New Roman"/>
                <a:sym typeface="Times New Roman"/>
              </a:defRPr>
            </a:pPr>
            <a:r>
              <a:t>We want to teach you a lot of stuff</a:t>
            </a:r>
          </a:p>
          <a:p>
            <a:pPr>
              <a:spcBef>
                <a:spcPts val="1800"/>
              </a:spcBef>
              <a:defRPr>
                <a:latin typeface="Times New Roman"/>
                <a:ea typeface="Times New Roman"/>
                <a:cs typeface="Times New Roman"/>
                <a:sym typeface="Times New Roman"/>
              </a:defRPr>
            </a:pPr>
            <a:r>
              <a:t>You can—and should—handle it</a:t>
            </a:r>
          </a:p>
          <a:p>
            <a:pPr>
              <a:spcBef>
                <a:spcPts val="1800"/>
              </a:spcBef>
              <a:defRPr>
                <a:latin typeface="Times New Roman"/>
                <a:ea typeface="Times New Roman"/>
                <a:cs typeface="Times New Roman"/>
                <a:sym typeface="Times New Roman"/>
              </a:defRPr>
            </a:pPr>
            <a:r>
              <a:t>We are confident you belong here—can take advantage of the opportunities</a:t>
            </a:r>
          </a:p>
          <a:p>
            <a:pPr>
              <a:spcBef>
                <a:spcPts val="1800"/>
              </a:spcBef>
              <a:defRPr>
                <a:latin typeface="Times New Roman"/>
                <a:ea typeface="Times New Roman"/>
                <a:cs typeface="Times New Roman"/>
                <a:sym typeface="Times New Roman"/>
              </a:defRPr>
            </a:pPr>
            <a:r>
              <a:t>We are rarely wrong</a:t>
            </a:r>
          </a:p>
        </p:txBody>
      </p:sp>
      <p:sp>
        <p:nvSpPr>
          <p:cNvPr id="152" name="You Belong Here"/>
          <p:cNvSpPr txBox="1"/>
          <p:nvPr>
            <p:ph type="title"/>
          </p:nvPr>
        </p:nvSpPr>
        <p:spPr>
          <a:xfrm>
            <a:off x="156161" y="1637"/>
            <a:ext cx="12700001" cy="1587501"/>
          </a:xfrm>
          <a:prstGeom prst="rect">
            <a:avLst/>
          </a:prstGeom>
        </p:spPr>
        <p:txBody>
          <a:bodyPr/>
          <a:lstStyle>
            <a:lvl1pPr defTabSz="566674">
              <a:defRPr sz="9700">
                <a:solidFill>
                  <a:srgbClr val="000080"/>
                </a:solidFill>
              </a:defRPr>
            </a:lvl1pPr>
          </a:lstStyle>
          <a:p>
            <a:pPr/>
            <a:r>
              <a:t>You Belong Here</a:t>
            </a:r>
          </a:p>
        </p:txBody>
      </p:sp>
      <p:pic>
        <p:nvPicPr>
          <p:cNvPr id="153" name="“Continue_down_your_mistaken_path”__2001__A_SPACE_ODYSSEY__1968____The-Solute.jpg" descr="“Continue_down_your_mistaken_path”__2001__A_SPACE_ODYSSEY__1968____The-Solute.jpg"/>
          <p:cNvPicPr>
            <a:picLocks noChangeAspect="1"/>
          </p:cNvPicPr>
          <p:nvPr/>
        </p:nvPicPr>
        <p:blipFill>
          <a:blip r:embed="rId3">
            <a:extLst/>
          </a:blip>
          <a:srcRect l="0" t="0" r="35409" b="0"/>
          <a:stretch>
            <a:fillRect/>
          </a:stretch>
        </p:blipFill>
        <p:spPr>
          <a:xfrm>
            <a:off x="8292289" y="1552201"/>
            <a:ext cx="4519314" cy="773732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This is an investment by you in you:…"/>
          <p:cNvSpPr txBox="1"/>
          <p:nvPr>
            <p:ph type="body" idx="1"/>
          </p:nvPr>
        </p:nvSpPr>
        <p:spPr>
          <a:xfrm>
            <a:off x="144877" y="1587500"/>
            <a:ext cx="12700001" cy="7620001"/>
          </a:xfrm>
          <a:prstGeom prst="rect">
            <a:avLst/>
          </a:prstGeom>
        </p:spPr>
        <p:txBody>
          <a:bodyPr anchor="t"/>
          <a:lstStyle/>
          <a:p>
            <a:pPr>
              <a:spcBef>
                <a:spcPts val="1800"/>
              </a:spcBef>
              <a:defRPr>
                <a:latin typeface="Times New Roman"/>
                <a:ea typeface="Times New Roman"/>
                <a:cs typeface="Times New Roman"/>
                <a:sym typeface="Times New Roman"/>
              </a:defRPr>
            </a:pPr>
            <a:r>
              <a:t>This is an investment by you in you:</a:t>
            </a:r>
          </a:p>
          <a:p>
            <a:pPr lvl="1">
              <a:spcBef>
                <a:spcPts val="1800"/>
              </a:spcBef>
              <a:defRPr>
                <a:latin typeface="Times New Roman"/>
                <a:ea typeface="Times New Roman"/>
                <a:cs typeface="Times New Roman"/>
                <a:sym typeface="Times New Roman"/>
              </a:defRPr>
            </a:pPr>
            <a:r>
              <a:t>A “liberal education”</a:t>
            </a:r>
          </a:p>
          <a:p>
            <a:pPr lvl="1">
              <a:spcBef>
                <a:spcPts val="1800"/>
              </a:spcBef>
              <a:defRPr>
                <a:latin typeface="Times New Roman"/>
                <a:ea typeface="Times New Roman"/>
                <a:cs typeface="Times New Roman"/>
                <a:sym typeface="Times New Roman"/>
              </a:defRPr>
            </a:pPr>
            <a:r>
              <a:t>Surprise benefits</a:t>
            </a:r>
          </a:p>
          <a:p>
            <a:pPr lvl="1">
              <a:spcBef>
                <a:spcPts val="1800"/>
              </a:spcBef>
              <a:defRPr>
                <a:latin typeface="Times New Roman"/>
                <a:ea typeface="Times New Roman"/>
                <a:cs typeface="Times New Roman"/>
                <a:sym typeface="Times New Roman"/>
              </a:defRPr>
            </a:pPr>
            <a:r>
              <a:t>The value to you of a liberal education</a:t>
            </a:r>
          </a:p>
          <a:p>
            <a:pPr>
              <a:spcBef>
                <a:spcPts val="1800"/>
              </a:spcBef>
              <a:defRPr>
                <a:latin typeface="Times New Roman"/>
                <a:ea typeface="Times New Roman"/>
                <a:cs typeface="Times New Roman"/>
                <a:sym typeface="Times New Roman"/>
              </a:defRPr>
            </a:pPr>
            <a:r>
              <a:t>This is an investment by the state of California:</a:t>
            </a:r>
          </a:p>
          <a:p>
            <a:pPr lvl="1">
              <a:spcBef>
                <a:spcPts val="1800"/>
              </a:spcBef>
              <a:defRPr>
                <a:latin typeface="Times New Roman"/>
                <a:ea typeface="Times New Roman"/>
                <a:cs typeface="Times New Roman"/>
                <a:sym typeface="Times New Roman"/>
              </a:defRPr>
            </a:pPr>
            <a:r>
              <a:t>The value to us of your getting a liberal education</a:t>
            </a:r>
          </a:p>
          <a:p>
            <a:pPr>
              <a:spcBef>
                <a:spcPts val="1800"/>
              </a:spcBef>
              <a:defRPr>
                <a:latin typeface="Times New Roman"/>
                <a:ea typeface="Times New Roman"/>
                <a:cs typeface="Times New Roman"/>
                <a:sym typeface="Times New Roman"/>
              </a:defRPr>
            </a:pPr>
            <a:r>
              <a:t>This is an investment by the human race:</a:t>
            </a:r>
          </a:p>
          <a:p>
            <a:pPr lvl="1">
              <a:spcBef>
                <a:spcPts val="1800"/>
              </a:spcBef>
              <a:defRPr>
                <a:latin typeface="Times New Roman"/>
                <a:ea typeface="Times New Roman"/>
                <a:cs typeface="Times New Roman"/>
                <a:sym typeface="Times New Roman"/>
              </a:defRPr>
            </a:pPr>
            <a:r>
              <a:t>The value to us of your getting a liberal education</a:t>
            </a:r>
          </a:p>
          <a:p>
            <a:pPr>
              <a:spcBef>
                <a:spcPts val="1800"/>
              </a:spcBef>
              <a:defRPr>
                <a:latin typeface="Times New Roman"/>
                <a:ea typeface="Times New Roman"/>
                <a:cs typeface="Times New Roman"/>
                <a:sym typeface="Times New Roman"/>
              </a:defRPr>
            </a:pPr>
            <a:r>
              <a:t>This carries not just privileges and immunities, but responsibilities and obligations</a:t>
            </a:r>
          </a:p>
        </p:txBody>
      </p:sp>
      <p:sp>
        <p:nvSpPr>
          <p:cNvPr id="158" name="A Word or Two on a Liberal Education"/>
          <p:cNvSpPr txBox="1"/>
          <p:nvPr>
            <p:ph type="title"/>
          </p:nvPr>
        </p:nvSpPr>
        <p:spPr>
          <a:xfrm>
            <a:off x="152400" y="15531"/>
            <a:ext cx="12700000" cy="1587501"/>
          </a:xfrm>
          <a:prstGeom prst="rect">
            <a:avLst/>
          </a:prstGeom>
        </p:spPr>
        <p:txBody>
          <a:bodyPr/>
          <a:lstStyle>
            <a:lvl1pPr defTabSz="321310">
              <a:defRPr sz="5500"/>
            </a:lvl1pPr>
          </a:lstStyle>
          <a:p>
            <a:pPr/>
            <a:r>
              <a:t>A Word or Two on a Liberal Education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Liberal education” ≠ “kinda left-wing education” here…"/>
          <p:cNvSpPr txBox="1"/>
          <p:nvPr>
            <p:ph type="body" sz="half" idx="1"/>
          </p:nvPr>
        </p:nvSpPr>
        <p:spPr>
          <a:xfrm>
            <a:off x="144877" y="1587500"/>
            <a:ext cx="5446197" cy="7620001"/>
          </a:xfrm>
          <a:prstGeom prst="rect">
            <a:avLst/>
          </a:prstGeom>
        </p:spPr>
        <p:txBody>
          <a:bodyPr anchor="t"/>
          <a:lstStyle/>
          <a:p>
            <a:pPr>
              <a:spcBef>
                <a:spcPts val="1800"/>
              </a:spcBef>
              <a:defRPr>
                <a:latin typeface="Times New Roman"/>
                <a:ea typeface="Times New Roman"/>
                <a:cs typeface="Times New Roman"/>
                <a:sym typeface="Times New Roman"/>
              </a:defRPr>
            </a:pPr>
            <a:r>
              <a:t>“Liberal education” ≠ “kinda left-wing education” here</a:t>
            </a:r>
          </a:p>
          <a:p>
            <a:pPr>
              <a:spcBef>
                <a:spcPts val="1800"/>
              </a:spcBef>
              <a:defRPr>
                <a:latin typeface="Times New Roman"/>
                <a:ea typeface="Times New Roman"/>
                <a:cs typeface="Times New Roman"/>
                <a:sym typeface="Times New Roman"/>
              </a:defRPr>
            </a:pPr>
            <a:r>
              <a:t>“Liberal education” here means “appropriate to somebody free”</a:t>
            </a:r>
          </a:p>
          <a:p>
            <a:pPr>
              <a:spcBef>
                <a:spcPts val="1800"/>
              </a:spcBef>
              <a:defRPr>
                <a:latin typeface="Times New Roman"/>
                <a:ea typeface="Times New Roman"/>
                <a:cs typeface="Times New Roman"/>
                <a:sym typeface="Times New Roman"/>
              </a:defRPr>
            </a:pPr>
            <a:r>
              <a:t>Someone with control over their own destiny</a:t>
            </a:r>
          </a:p>
          <a:p>
            <a:pPr>
              <a:spcBef>
                <a:spcPts val="1800"/>
              </a:spcBef>
              <a:defRPr>
                <a:latin typeface="Times New Roman"/>
                <a:ea typeface="Times New Roman"/>
                <a:cs typeface="Times New Roman"/>
                <a:sym typeface="Times New Roman"/>
              </a:defRPr>
            </a:pPr>
            <a:r>
              <a:t>Someone with a share of control over our common destinies</a:t>
            </a:r>
          </a:p>
        </p:txBody>
      </p:sp>
      <p:sp>
        <p:nvSpPr>
          <p:cNvPr id="163" name="What Is a “Liberal Education”?"/>
          <p:cNvSpPr txBox="1"/>
          <p:nvPr>
            <p:ph type="title"/>
          </p:nvPr>
        </p:nvSpPr>
        <p:spPr>
          <a:xfrm>
            <a:off x="152400" y="15531"/>
            <a:ext cx="12700000" cy="1587501"/>
          </a:xfrm>
          <a:prstGeom prst="rect">
            <a:avLst/>
          </a:prstGeom>
        </p:spPr>
        <p:txBody>
          <a:bodyPr/>
          <a:lstStyle>
            <a:lvl1pPr defTabSz="391414">
              <a:defRPr sz="6700">
                <a:solidFill>
                  <a:srgbClr val="000080"/>
                </a:solidFill>
              </a:defRPr>
            </a:lvl1pPr>
          </a:lstStyle>
          <a:p>
            <a:pPr/>
            <a:r>
              <a:t>What Is a “Liberal Education”?</a:t>
            </a:r>
          </a:p>
        </p:txBody>
      </p:sp>
      <p:pic>
        <p:nvPicPr>
          <p:cNvPr id="164" name="www_nber_org_papers_w12984_pdf.png" descr="www_nber_org_papers_w12984_pdf.png"/>
          <p:cNvPicPr>
            <a:picLocks noChangeAspect="0"/>
          </p:cNvPicPr>
          <p:nvPr/>
        </p:nvPicPr>
        <p:blipFill>
          <a:blip r:embed="rId3">
            <a:extLst/>
          </a:blip>
          <a:stretch>
            <a:fillRect/>
          </a:stretch>
        </p:blipFill>
        <p:spPr>
          <a:xfrm>
            <a:off x="5676734" y="1696218"/>
            <a:ext cx="7128232" cy="7855083"/>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omeone with control over their own and a share of control over our common destinies…"/>
          <p:cNvSpPr txBox="1"/>
          <p:nvPr>
            <p:ph type="body" sz="half" idx="1"/>
          </p:nvPr>
        </p:nvSpPr>
        <p:spPr>
          <a:xfrm>
            <a:off x="144877" y="1587500"/>
            <a:ext cx="5446197" cy="7620001"/>
          </a:xfrm>
          <a:prstGeom prst="rect">
            <a:avLst/>
          </a:prstGeom>
        </p:spPr>
        <p:txBody>
          <a:bodyPr anchor="t"/>
          <a:lstStyle/>
          <a:p>
            <a:pPr marL="426719" indent="-426719" defTabSz="560831">
              <a:spcBef>
                <a:spcPts val="1700"/>
              </a:spcBef>
              <a:defRPr sz="3455">
                <a:latin typeface="Times New Roman"/>
                <a:ea typeface="Times New Roman"/>
                <a:cs typeface="Times New Roman"/>
                <a:sym typeface="Times New Roman"/>
              </a:defRPr>
            </a:pPr>
            <a:r>
              <a:t>Someone with control over their own and a share of control over our common destinies</a:t>
            </a:r>
          </a:p>
          <a:p>
            <a:pPr lvl="1" marL="853439" indent="-426719" defTabSz="560831">
              <a:spcBef>
                <a:spcPts val="1700"/>
              </a:spcBef>
              <a:defRPr sz="3455">
                <a:latin typeface="Times New Roman"/>
                <a:ea typeface="Times New Roman"/>
                <a:cs typeface="Times New Roman"/>
                <a:sym typeface="Times New Roman"/>
              </a:defRPr>
            </a:pPr>
            <a:r>
              <a:t>Not someone taught a particular skill to do one thing</a:t>
            </a:r>
          </a:p>
          <a:p>
            <a:pPr lvl="1" marL="853439" indent="-426719" defTabSz="560831">
              <a:spcBef>
                <a:spcPts val="1700"/>
              </a:spcBef>
              <a:defRPr sz="3455">
                <a:latin typeface="Times New Roman"/>
                <a:ea typeface="Times New Roman"/>
                <a:cs typeface="Times New Roman"/>
                <a:sym typeface="Times New Roman"/>
              </a:defRPr>
            </a:pPr>
            <a:r>
              <a:t>But, rather, someone whose life will be spent in a wide range of activities</a:t>
            </a:r>
          </a:p>
          <a:p>
            <a:pPr lvl="1" marL="853439" indent="-426719" defTabSz="560831">
              <a:spcBef>
                <a:spcPts val="1700"/>
              </a:spcBef>
              <a:defRPr sz="3455">
                <a:latin typeface="Times New Roman"/>
                <a:ea typeface="Times New Roman"/>
                <a:cs typeface="Times New Roman"/>
                <a:sym typeface="Times New Roman"/>
              </a:defRPr>
            </a:pPr>
            <a:r>
              <a:t>And who thus needs a wide range of knowledge</a:t>
            </a:r>
          </a:p>
        </p:txBody>
      </p:sp>
      <p:sp>
        <p:nvSpPr>
          <p:cNvPr id="169" name="What Is a “Liberal Education”? II"/>
          <p:cNvSpPr txBox="1"/>
          <p:nvPr>
            <p:ph type="title"/>
          </p:nvPr>
        </p:nvSpPr>
        <p:spPr>
          <a:xfrm>
            <a:off x="152400" y="15531"/>
            <a:ext cx="12700000" cy="1587501"/>
          </a:xfrm>
          <a:prstGeom prst="rect">
            <a:avLst/>
          </a:prstGeom>
        </p:spPr>
        <p:txBody>
          <a:bodyPr/>
          <a:lstStyle>
            <a:lvl1pPr defTabSz="368045">
              <a:defRPr sz="6300">
                <a:solidFill>
                  <a:srgbClr val="000080"/>
                </a:solidFill>
              </a:defRPr>
            </a:lvl1pPr>
          </a:lstStyle>
          <a:p>
            <a:pPr/>
            <a:r>
              <a:t>What Is a “Liberal Education”? II</a:t>
            </a:r>
          </a:p>
        </p:txBody>
      </p:sp>
      <p:pic>
        <p:nvPicPr>
          <p:cNvPr id="170" name="www_nber_org_papers_w12984_pdf.png" descr="www_nber_org_papers_w12984_pdf.png"/>
          <p:cNvPicPr>
            <a:picLocks noChangeAspect="0"/>
          </p:cNvPicPr>
          <p:nvPr/>
        </p:nvPicPr>
        <p:blipFill>
          <a:blip r:embed="rId3">
            <a:extLst/>
          </a:blip>
          <a:stretch>
            <a:fillRect/>
          </a:stretch>
        </p:blipFill>
        <p:spPr>
          <a:xfrm>
            <a:off x="5676734" y="1696218"/>
            <a:ext cx="7128232" cy="785508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A liberal education is a very valuable thing…"/>
          <p:cNvSpPr txBox="1"/>
          <p:nvPr>
            <p:ph type="body" sz="half" idx="1"/>
          </p:nvPr>
        </p:nvSpPr>
        <p:spPr>
          <a:xfrm>
            <a:off x="144877" y="1587500"/>
            <a:ext cx="5446197" cy="7620001"/>
          </a:xfrm>
          <a:prstGeom prst="rect">
            <a:avLst/>
          </a:prstGeom>
        </p:spPr>
        <p:txBody>
          <a:bodyPr anchor="t"/>
          <a:lstStyle/>
          <a:p>
            <a:pPr>
              <a:spcBef>
                <a:spcPts val="1800"/>
              </a:spcBef>
              <a:defRPr>
                <a:latin typeface="Times New Roman"/>
                <a:ea typeface="Times New Roman"/>
                <a:cs typeface="Times New Roman"/>
                <a:sym typeface="Times New Roman"/>
              </a:defRPr>
            </a:pPr>
            <a:r>
              <a:t>A liberal education is a very valuable thing</a:t>
            </a:r>
          </a:p>
          <a:p>
            <a:pPr>
              <a:spcBef>
                <a:spcPts val="1800"/>
              </a:spcBef>
              <a:defRPr>
                <a:latin typeface="Times New Roman"/>
                <a:ea typeface="Times New Roman"/>
                <a:cs typeface="Times New Roman"/>
                <a:sym typeface="Times New Roman"/>
              </a:defRPr>
            </a:pPr>
            <a:r>
              <a:t>Difference in the natural log (ln) of 0.6 means that:</a:t>
            </a:r>
          </a:p>
          <a:p>
            <a:pPr>
              <a:spcBef>
                <a:spcPts val="1800"/>
              </a:spcBef>
              <a:defRPr>
                <a:latin typeface="Times New Roman"/>
                <a:ea typeface="Times New Roman"/>
                <a:cs typeface="Times New Roman"/>
                <a:sym typeface="Times New Roman"/>
              </a:defRPr>
            </a:pPr>
            <a:r>
              <a:t>the higher number is 1 + 0.6 + (0.6)^2/(2!) + (0.6)^3/(3!) + (0.6)^4/(4!)+ … </a:t>
            </a:r>
          </a:p>
          <a:p>
            <a:pPr>
              <a:spcBef>
                <a:spcPts val="1800"/>
              </a:spcBef>
              <a:defRPr>
                <a:latin typeface="Times New Roman"/>
                <a:ea typeface="Times New Roman"/>
                <a:cs typeface="Times New Roman"/>
                <a:sym typeface="Times New Roman"/>
              </a:defRPr>
            </a:pPr>
            <a:r>
              <a:t>= 1.8221 times the lesser: </a:t>
            </a:r>
          </a:p>
          <a:p>
            <a:pPr>
              <a:spcBef>
                <a:spcPts val="1800"/>
              </a:spcBef>
              <a:defRPr>
                <a:latin typeface="Times New Roman"/>
                <a:ea typeface="Times New Roman"/>
                <a:cs typeface="Times New Roman"/>
                <a:sym typeface="Times New Roman"/>
              </a:defRPr>
            </a:pPr>
            <a:r>
              <a:t>is 82% higher.</a:t>
            </a:r>
          </a:p>
        </p:txBody>
      </p:sp>
      <p:sp>
        <p:nvSpPr>
          <p:cNvPr id="175" name="Privileges and Immunities"/>
          <p:cNvSpPr txBox="1"/>
          <p:nvPr>
            <p:ph type="title"/>
          </p:nvPr>
        </p:nvSpPr>
        <p:spPr>
          <a:xfrm>
            <a:off x="152400" y="15531"/>
            <a:ext cx="12700000" cy="1587501"/>
          </a:xfrm>
          <a:prstGeom prst="rect">
            <a:avLst/>
          </a:prstGeom>
        </p:spPr>
        <p:txBody>
          <a:bodyPr/>
          <a:lstStyle>
            <a:lvl1pPr defTabSz="467359">
              <a:defRPr>
                <a:solidFill>
                  <a:srgbClr val="000080"/>
                </a:solidFill>
              </a:defRPr>
            </a:lvl1pPr>
          </a:lstStyle>
          <a:p>
            <a:pPr/>
            <a:r>
              <a:t>Privileges and Immunities</a:t>
            </a:r>
          </a:p>
        </p:txBody>
      </p:sp>
      <p:pic>
        <p:nvPicPr>
          <p:cNvPr id="176" name="www_nber_org_papers_w12984_pdf.png" descr="www_nber_org_papers_w12984_pdf.png"/>
          <p:cNvPicPr>
            <a:picLocks noChangeAspect="0"/>
          </p:cNvPicPr>
          <p:nvPr/>
        </p:nvPicPr>
        <p:blipFill>
          <a:blip r:embed="rId3">
            <a:extLst/>
          </a:blip>
          <a:stretch>
            <a:fillRect/>
          </a:stretch>
        </p:blipFill>
        <p:spPr>
          <a:xfrm>
            <a:off x="5676734" y="1696218"/>
            <a:ext cx="7128232" cy="7855083"/>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At a $40,000/year average earnings level……"/>
          <p:cNvSpPr txBox="1"/>
          <p:nvPr>
            <p:ph type="body" sz="half" idx="1"/>
          </p:nvPr>
        </p:nvSpPr>
        <p:spPr>
          <a:xfrm>
            <a:off x="144877" y="1587500"/>
            <a:ext cx="5446197" cy="7620001"/>
          </a:xfrm>
          <a:prstGeom prst="rect">
            <a:avLst/>
          </a:prstGeom>
        </p:spPr>
        <p:txBody>
          <a:bodyPr anchor="t"/>
          <a:lstStyle/>
          <a:p>
            <a:pPr marL="404495" indent="-404495" defTabSz="531622">
              <a:spcBef>
                <a:spcPts val="1600"/>
              </a:spcBef>
              <a:defRPr sz="3276">
                <a:latin typeface="Times New Roman"/>
                <a:ea typeface="Times New Roman"/>
                <a:cs typeface="Times New Roman"/>
                <a:sym typeface="Times New Roman"/>
              </a:defRPr>
            </a:pPr>
            <a:r>
              <a:t>At a $40,000/year average earnings level…</a:t>
            </a:r>
          </a:p>
          <a:p>
            <a:pPr marL="404495" indent="-404495" defTabSz="531622">
              <a:spcBef>
                <a:spcPts val="1600"/>
              </a:spcBef>
              <a:defRPr sz="3276">
                <a:latin typeface="Times New Roman"/>
                <a:ea typeface="Times New Roman"/>
                <a:cs typeface="Times New Roman"/>
                <a:sym typeface="Times New Roman"/>
              </a:defRPr>
            </a:pPr>
            <a:r>
              <a:t>82.2% x $40,000/year =$32,884/year</a:t>
            </a:r>
          </a:p>
          <a:p>
            <a:pPr marL="404495" indent="-404495" defTabSz="531622">
              <a:spcBef>
                <a:spcPts val="1600"/>
              </a:spcBef>
              <a:defRPr sz="3276">
                <a:latin typeface="Times New Roman"/>
                <a:ea typeface="Times New Roman"/>
                <a:cs typeface="Times New Roman"/>
                <a:sym typeface="Times New Roman"/>
              </a:defRPr>
            </a:pPr>
            <a:r>
              <a:t>Go to college: invest $15K/yr (tuition and fees) + $20K/yr (earnings not made) for 5 years = $175,000</a:t>
            </a:r>
          </a:p>
          <a:p>
            <a:pPr marL="404495" indent="-404495" defTabSz="531622">
              <a:spcBef>
                <a:spcPts val="1600"/>
              </a:spcBef>
              <a:defRPr sz="3276">
                <a:latin typeface="Times New Roman"/>
                <a:ea typeface="Times New Roman"/>
                <a:cs typeface="Times New Roman"/>
                <a:sym typeface="Times New Roman"/>
              </a:defRPr>
            </a:pPr>
            <a:r>
              <a:t>Get an extra $32,884/year for 40 years if you’re the kind of person who can graduate</a:t>
            </a:r>
          </a:p>
          <a:p>
            <a:pPr marL="404495" indent="-404495" defTabSz="531622">
              <a:spcBef>
                <a:spcPts val="1600"/>
              </a:spcBef>
              <a:defRPr sz="3276">
                <a:latin typeface="Times New Roman"/>
                <a:ea typeface="Times New Roman"/>
                <a:cs typeface="Times New Roman"/>
                <a:sym typeface="Times New Roman"/>
              </a:defRPr>
            </a:pPr>
            <a:r>
              <a:t>Plus: freedom, depth of experience…</a:t>
            </a:r>
          </a:p>
        </p:txBody>
      </p:sp>
      <p:sp>
        <p:nvSpPr>
          <p:cNvPr id="181" name="Privileges and Immunities II"/>
          <p:cNvSpPr txBox="1"/>
          <p:nvPr>
            <p:ph type="title"/>
          </p:nvPr>
        </p:nvSpPr>
        <p:spPr>
          <a:xfrm>
            <a:off x="152400" y="15531"/>
            <a:ext cx="12700000" cy="1587501"/>
          </a:xfrm>
          <a:prstGeom prst="rect">
            <a:avLst/>
          </a:prstGeom>
        </p:spPr>
        <p:txBody>
          <a:bodyPr/>
          <a:lstStyle>
            <a:lvl1pPr defTabSz="438150">
              <a:defRPr sz="7500">
                <a:solidFill>
                  <a:srgbClr val="000080"/>
                </a:solidFill>
              </a:defRPr>
            </a:lvl1pPr>
          </a:lstStyle>
          <a:p>
            <a:pPr/>
            <a:r>
              <a:t>Privileges and Immunities II</a:t>
            </a:r>
          </a:p>
        </p:txBody>
      </p:sp>
      <p:pic>
        <p:nvPicPr>
          <p:cNvPr id="182" name="www_nber_org_papers_w12984_pdf.png" descr="www_nber_org_papers_w12984_pdf.png"/>
          <p:cNvPicPr>
            <a:picLocks noChangeAspect="0"/>
          </p:cNvPicPr>
          <p:nvPr/>
        </p:nvPicPr>
        <p:blipFill>
          <a:blip r:embed="rId3">
            <a:extLst/>
          </a:blip>
          <a:stretch>
            <a:fillRect/>
          </a:stretch>
        </p:blipFill>
        <p:spPr>
          <a:xfrm>
            <a:off x="5676734" y="1696218"/>
            <a:ext cx="7128232" cy="7855083"/>
          </a:xfrm>
          <a:prstGeom prst="rect">
            <a:avLst/>
          </a:prstGeom>
          <a:ln w="12700">
            <a:miter lim="400000"/>
          </a:ln>
        </p:spPr>
      </p:pic>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Calibri"/>
        <a:ea typeface="Calibri"/>
        <a:cs typeface="Calibri"/>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Calibri"/>
        <a:ea typeface="Calibri"/>
        <a:cs typeface="Calibri"/>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